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6576000"/>
  <p:notesSz cx="6881813" cy="9296400"/>
  <p:defaultTextStyle>
    <a:defPPr>
      <a:defRPr lang="en-US"/>
    </a:defPPr>
    <a:lvl1pPr algn="l" defTabSz="2506663" rtl="0" fontAlgn="base">
      <a:spcBef>
        <a:spcPct val="0"/>
      </a:spcBef>
      <a:spcAft>
        <a:spcPct val="0"/>
      </a:spcAft>
      <a:defRPr sz="9900" kern="1200">
        <a:solidFill>
          <a:schemeClr val="tx1"/>
        </a:solidFill>
        <a:latin typeface="Arial" charset="0"/>
        <a:ea typeface="ＭＳ Ｐゴシック" charset="0"/>
        <a:cs typeface="+mn-cs"/>
      </a:defRPr>
    </a:lvl1pPr>
    <a:lvl2pPr marL="2506663" indent="-2049463" algn="l" defTabSz="2506663" rtl="0" fontAlgn="base">
      <a:spcBef>
        <a:spcPct val="0"/>
      </a:spcBef>
      <a:spcAft>
        <a:spcPct val="0"/>
      </a:spcAft>
      <a:defRPr sz="9900" kern="1200">
        <a:solidFill>
          <a:schemeClr val="tx1"/>
        </a:solidFill>
        <a:latin typeface="Arial" charset="0"/>
        <a:ea typeface="ＭＳ Ｐゴシック" charset="0"/>
        <a:cs typeface="+mn-cs"/>
      </a:defRPr>
    </a:lvl2pPr>
    <a:lvl3pPr marL="5014913" indent="-4100513" algn="l" defTabSz="2506663" rtl="0" fontAlgn="base">
      <a:spcBef>
        <a:spcPct val="0"/>
      </a:spcBef>
      <a:spcAft>
        <a:spcPct val="0"/>
      </a:spcAft>
      <a:defRPr sz="9900" kern="1200">
        <a:solidFill>
          <a:schemeClr val="tx1"/>
        </a:solidFill>
        <a:latin typeface="Arial" charset="0"/>
        <a:ea typeface="ＭＳ Ｐゴシック" charset="0"/>
        <a:cs typeface="+mn-cs"/>
      </a:defRPr>
    </a:lvl3pPr>
    <a:lvl4pPr marL="7523163" indent="-6151563" algn="l" defTabSz="2506663" rtl="0" fontAlgn="base">
      <a:spcBef>
        <a:spcPct val="0"/>
      </a:spcBef>
      <a:spcAft>
        <a:spcPct val="0"/>
      </a:spcAft>
      <a:defRPr sz="9900" kern="1200">
        <a:solidFill>
          <a:schemeClr val="tx1"/>
        </a:solidFill>
        <a:latin typeface="Arial" charset="0"/>
        <a:ea typeface="ＭＳ Ｐゴシック" charset="0"/>
        <a:cs typeface="+mn-cs"/>
      </a:defRPr>
    </a:lvl4pPr>
    <a:lvl5pPr marL="10031413" indent="-8202613" algn="l" defTabSz="2506663" rtl="0" fontAlgn="base">
      <a:spcBef>
        <a:spcPct val="0"/>
      </a:spcBef>
      <a:spcAft>
        <a:spcPct val="0"/>
      </a:spcAft>
      <a:defRPr sz="9900" kern="1200">
        <a:solidFill>
          <a:schemeClr val="tx1"/>
        </a:solidFill>
        <a:latin typeface="Arial" charset="0"/>
        <a:ea typeface="ＭＳ Ｐゴシック" charset="0"/>
        <a:cs typeface="+mn-cs"/>
      </a:defRPr>
    </a:lvl5pPr>
    <a:lvl6pPr marL="2286000" algn="l" defTabSz="457200" rtl="0" eaLnBrk="1" latinLnBrk="0" hangingPunct="1">
      <a:defRPr sz="9900" kern="1200">
        <a:solidFill>
          <a:schemeClr val="tx1"/>
        </a:solidFill>
        <a:latin typeface="Arial" charset="0"/>
        <a:ea typeface="ＭＳ Ｐゴシック" charset="0"/>
        <a:cs typeface="+mn-cs"/>
      </a:defRPr>
    </a:lvl6pPr>
    <a:lvl7pPr marL="2743200" algn="l" defTabSz="457200" rtl="0" eaLnBrk="1" latinLnBrk="0" hangingPunct="1">
      <a:defRPr sz="9900" kern="1200">
        <a:solidFill>
          <a:schemeClr val="tx1"/>
        </a:solidFill>
        <a:latin typeface="Arial" charset="0"/>
        <a:ea typeface="ＭＳ Ｐゴシック" charset="0"/>
        <a:cs typeface="+mn-cs"/>
      </a:defRPr>
    </a:lvl7pPr>
    <a:lvl8pPr marL="3200400" algn="l" defTabSz="457200" rtl="0" eaLnBrk="1" latinLnBrk="0" hangingPunct="1">
      <a:defRPr sz="9900" kern="1200">
        <a:solidFill>
          <a:schemeClr val="tx1"/>
        </a:solidFill>
        <a:latin typeface="Arial" charset="0"/>
        <a:ea typeface="ＭＳ Ｐゴシック" charset="0"/>
        <a:cs typeface="+mn-cs"/>
      </a:defRPr>
    </a:lvl8pPr>
    <a:lvl9pPr marL="3657600" algn="l" defTabSz="457200" rtl="0" eaLnBrk="1" latinLnBrk="0" hangingPunct="1">
      <a:defRPr sz="99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626">
          <p15:clr>
            <a:srgbClr val="A4A3A4"/>
          </p15:clr>
        </p15:guide>
        <p15:guide id="2" pos="22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FFFFFF"/>
    <a:srgbClr val="656515"/>
    <a:srgbClr val="336600"/>
    <a:srgbClr val="A1B426"/>
    <a:srgbClr val="005E63"/>
    <a:srgbClr val="006585"/>
    <a:srgbClr val="1283A1"/>
    <a:srgbClr val="D6E5EA"/>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105" autoAdjust="0"/>
    <p:restoredTop sz="93074" autoAdjust="0"/>
  </p:normalViewPr>
  <p:slideViewPr>
    <p:cSldViewPr snapToGrid="0">
      <p:cViewPr varScale="1">
        <p:scale>
          <a:sx n="13" d="100"/>
          <a:sy n="13" d="100"/>
        </p:scale>
        <p:origin x="1668" y="90"/>
      </p:cViewPr>
      <p:guideLst>
        <p:guide orient="horz" pos="1626"/>
        <p:guide pos="2265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dharper\Desktop\Intern%20Ag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dirty="0"/>
              <a:t>Age</a:t>
            </a:r>
            <a:r>
              <a:rPr lang="en-US" sz="2000" baseline="0" dirty="0"/>
              <a:t> Range of UNMC I NE Medicine</a:t>
            </a:r>
            <a:br>
              <a:rPr lang="en-US" sz="2000" baseline="0" dirty="0"/>
            </a:br>
            <a:r>
              <a:rPr lang="en-US" sz="2000" baseline="0" dirty="0"/>
              <a:t>Project SEARCH Interns</a:t>
            </a:r>
            <a:endParaRPr lang="en-US" sz="2000" dirty="0"/>
          </a:p>
        </c:rich>
      </c:tx>
      <c:layout>
        <c:manualLayout>
          <c:xMode val="edge"/>
          <c:yMode val="edge"/>
          <c:x val="0.36778092703464488"/>
          <c:y val="1.477107037919775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530993044925791E-2"/>
          <c:y val="0.18442465676481376"/>
          <c:w val="0.89710412653707605"/>
          <c:h val="0.68592616088831027"/>
        </c:manualLayout>
      </c:layout>
      <c:barChart>
        <c:barDir val="col"/>
        <c:grouping val="clustered"/>
        <c:varyColors val="0"/>
        <c:ser>
          <c:idx val="0"/>
          <c:order val="0"/>
          <c:tx>
            <c:strRef>
              <c:f>Sheet2!$B$1</c:f>
              <c:strCache>
                <c:ptCount val="1"/>
                <c:pt idx="0">
                  <c:v>No. of Interns</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FA2B-4673-8E59-454FEC3BE09A}"/>
              </c:ext>
            </c:extLst>
          </c:dPt>
          <c:dPt>
            <c:idx val="1"/>
            <c:invertIfNegative val="0"/>
            <c:bubble3D val="0"/>
            <c:extLst>
              <c:ext xmlns:c16="http://schemas.microsoft.com/office/drawing/2014/chart" uri="{C3380CC4-5D6E-409C-BE32-E72D297353CC}">
                <c16:uniqueId val="{00000001-FA2B-4673-8E59-454FEC3BE09A}"/>
              </c:ext>
            </c:extLst>
          </c:dPt>
          <c:dPt>
            <c:idx val="2"/>
            <c:invertIfNegative val="0"/>
            <c:bubble3D val="0"/>
            <c:extLst>
              <c:ext xmlns:c16="http://schemas.microsoft.com/office/drawing/2014/chart" uri="{C3380CC4-5D6E-409C-BE32-E72D297353CC}">
                <c16:uniqueId val="{00000002-FA2B-4673-8E59-454FEC3BE09A}"/>
              </c:ext>
            </c:extLst>
          </c:dPt>
          <c:dPt>
            <c:idx val="3"/>
            <c:invertIfNegative val="0"/>
            <c:bubble3D val="0"/>
            <c:extLst>
              <c:ext xmlns:c16="http://schemas.microsoft.com/office/drawing/2014/chart" uri="{C3380CC4-5D6E-409C-BE32-E72D297353CC}">
                <c16:uniqueId val="{00000003-FA2B-4673-8E59-454FEC3BE09A}"/>
              </c:ext>
            </c:extLst>
          </c:dPt>
          <c:dPt>
            <c:idx val="4"/>
            <c:invertIfNegative val="0"/>
            <c:bubble3D val="0"/>
            <c:extLst>
              <c:ext xmlns:c16="http://schemas.microsoft.com/office/drawing/2014/chart" uri="{C3380CC4-5D6E-409C-BE32-E72D297353CC}">
                <c16:uniqueId val="{00000004-FA2B-4673-8E59-454FEC3BE09A}"/>
              </c:ext>
            </c:extLst>
          </c:dPt>
          <c:cat>
            <c:strRef>
              <c:f>Sheet2!$A$2:$A$6</c:f>
              <c:strCache>
                <c:ptCount val="5"/>
                <c:pt idx="0">
                  <c:v>18-21 (Transition)</c:v>
                </c:pt>
                <c:pt idx="1">
                  <c:v>22-25</c:v>
                </c:pt>
                <c:pt idx="2">
                  <c:v>26-35</c:v>
                </c:pt>
                <c:pt idx="3">
                  <c:v>36-45</c:v>
                </c:pt>
                <c:pt idx="4">
                  <c:v>46+</c:v>
                </c:pt>
              </c:strCache>
            </c:strRef>
          </c:cat>
          <c:val>
            <c:numRef>
              <c:f>Sheet2!$B$2:$B$6</c:f>
              <c:numCache>
                <c:formatCode>General</c:formatCode>
                <c:ptCount val="5"/>
                <c:pt idx="0">
                  <c:v>7</c:v>
                </c:pt>
                <c:pt idx="1">
                  <c:v>11</c:v>
                </c:pt>
                <c:pt idx="2">
                  <c:v>10</c:v>
                </c:pt>
                <c:pt idx="3">
                  <c:v>3</c:v>
                </c:pt>
                <c:pt idx="4">
                  <c:v>2</c:v>
                </c:pt>
              </c:numCache>
            </c:numRef>
          </c:val>
          <c:extLst>
            <c:ext xmlns:c16="http://schemas.microsoft.com/office/drawing/2014/chart" uri="{C3380CC4-5D6E-409C-BE32-E72D297353CC}">
              <c16:uniqueId val="{00000005-FA2B-4673-8E59-454FEC3BE09A}"/>
            </c:ext>
          </c:extLst>
        </c:ser>
        <c:dLbls>
          <c:showLegendKey val="0"/>
          <c:showVal val="0"/>
          <c:showCatName val="0"/>
          <c:showSerName val="0"/>
          <c:showPercent val="0"/>
          <c:showBubbleSize val="0"/>
        </c:dLbls>
        <c:gapWidth val="100"/>
        <c:overlap val="-24"/>
        <c:axId val="445534632"/>
        <c:axId val="445534960"/>
      </c:barChart>
      <c:catAx>
        <c:axId val="445534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dirty="0"/>
                  <a:t>Age Range</a:t>
                </a:r>
              </a:p>
            </c:rich>
          </c:tx>
          <c:layout>
            <c:manualLayout>
              <c:xMode val="edge"/>
              <c:yMode val="edge"/>
              <c:x val="0.46325138946120059"/>
              <c:y val="0.949417864677595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accent6">
                <a:lumMod val="60000"/>
                <a:lumOff val="40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5534960"/>
        <c:crosses val="autoZero"/>
        <c:auto val="1"/>
        <c:lblAlgn val="ctr"/>
        <c:lblOffset val="100"/>
        <c:noMultiLvlLbl val="0"/>
      </c:catAx>
      <c:valAx>
        <c:axId val="445534960"/>
        <c:scaling>
          <c:orientation val="minMax"/>
        </c:scaling>
        <c:delete val="0"/>
        <c:axPos val="l"/>
        <c:majorGridlines>
          <c:spPr>
            <a:ln w="9525" cap="flat" cmpd="sng" algn="ctr">
              <a:solidFill>
                <a:schemeClr val="accent6">
                  <a:lumMod val="60000"/>
                  <a:lumOff val="40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dirty="0"/>
                  <a:t>Number of Interns</a:t>
                </a:r>
              </a:p>
            </c:rich>
          </c:tx>
          <c:layout>
            <c:manualLayout>
              <c:xMode val="edge"/>
              <c:yMode val="edge"/>
              <c:x val="1.2943655383067128E-2"/>
              <c:y val="0.3626297984626977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5534632"/>
        <c:crosses val="autoZero"/>
        <c:crossBetween val="between"/>
      </c:valAx>
      <c:spPr>
        <a:noFill/>
        <a:ln>
          <a:solidFill>
            <a:schemeClr val="accent6">
              <a:lumMod val="60000"/>
              <a:lumOff val="40000"/>
            </a:schemeClr>
          </a:solid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742" cy="466725"/>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897514" y="2"/>
            <a:ext cx="2982742" cy="466725"/>
          </a:xfrm>
          <a:prstGeom prst="rect">
            <a:avLst/>
          </a:prstGeom>
        </p:spPr>
        <p:txBody>
          <a:bodyPr vert="horz" lIns="91433" tIns="45717" rIns="91433" bIns="45717" rtlCol="0"/>
          <a:lstStyle>
            <a:lvl1pPr algn="r">
              <a:defRPr sz="1200"/>
            </a:lvl1pPr>
          </a:lstStyle>
          <a:p>
            <a:fld id="{6420E46D-4C44-42CB-B08F-5DF42CC520CF}" type="datetimeFigureOut">
              <a:rPr lang="en-US" smtClean="0"/>
              <a:t>10/20/2017</a:t>
            </a:fld>
            <a:endParaRPr lang="en-US"/>
          </a:p>
        </p:txBody>
      </p:sp>
      <p:sp>
        <p:nvSpPr>
          <p:cNvPr id="4" name="Slide Image Placeholder 3"/>
          <p:cNvSpPr>
            <a:spLocks noGrp="1" noRot="1" noChangeAspect="1"/>
          </p:cNvSpPr>
          <p:nvPr>
            <p:ph type="sldImg" idx="2"/>
          </p:nvPr>
        </p:nvSpPr>
        <p:spPr>
          <a:xfrm>
            <a:off x="1246188" y="1162050"/>
            <a:ext cx="4389437" cy="313690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688805" y="4473577"/>
            <a:ext cx="5504204" cy="3660775"/>
          </a:xfrm>
          <a:prstGeom prst="rect">
            <a:avLst/>
          </a:prstGeom>
        </p:spPr>
        <p:txBody>
          <a:bodyPr vert="horz" lIns="91433" tIns="45717" rIns="91433" bIns="457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7"/>
            <a:ext cx="2982742" cy="466725"/>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97514" y="8829677"/>
            <a:ext cx="2982742" cy="466725"/>
          </a:xfrm>
          <a:prstGeom prst="rect">
            <a:avLst/>
          </a:prstGeom>
        </p:spPr>
        <p:txBody>
          <a:bodyPr vert="horz" lIns="91433" tIns="45717" rIns="91433" bIns="45717" rtlCol="0" anchor="b"/>
          <a:lstStyle>
            <a:lvl1pPr algn="r">
              <a:defRPr sz="1200"/>
            </a:lvl1pPr>
          </a:lstStyle>
          <a:p>
            <a:fld id="{19C08983-D149-4F12-94BC-0A35CF54BDD5}" type="slidenum">
              <a:rPr lang="en-US" smtClean="0"/>
              <a:t>‹#›</a:t>
            </a:fld>
            <a:endParaRPr lang="en-US"/>
          </a:p>
        </p:txBody>
      </p:sp>
    </p:spTree>
    <p:extLst>
      <p:ext uri="{BB962C8B-B14F-4D97-AF65-F5344CB8AC3E}">
        <p14:creationId xmlns:p14="http://schemas.microsoft.com/office/powerpoint/2010/main" val="299541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08983-D149-4F12-94BC-0A35CF54BDD5}" type="slidenum">
              <a:rPr lang="en-US" smtClean="0"/>
              <a:t>1</a:t>
            </a:fld>
            <a:endParaRPr lang="en-US"/>
          </a:p>
        </p:txBody>
      </p:sp>
    </p:spTree>
    <p:extLst>
      <p:ext uri="{BB962C8B-B14F-4D97-AF65-F5344CB8AC3E}">
        <p14:creationId xmlns:p14="http://schemas.microsoft.com/office/powerpoint/2010/main" val="398667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70"/>
            <a:ext cx="4352544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40E8E23-49DC-5F42-B163-1762382F3795}" type="datetimeFigureOut">
              <a:rPr lang="en-US"/>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0D796F-9530-F54B-93DB-E18D7194D792}" type="slidenum">
              <a:rPr lang="en-US"/>
              <a:pPr/>
              <a:t>‹#›</a:t>
            </a:fld>
            <a:endParaRPr lang="en-US"/>
          </a:p>
        </p:txBody>
      </p:sp>
    </p:spTree>
    <p:extLst>
      <p:ext uri="{BB962C8B-B14F-4D97-AF65-F5344CB8AC3E}">
        <p14:creationId xmlns:p14="http://schemas.microsoft.com/office/powerpoint/2010/main" val="296059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B78747-A26F-F24A-9823-F58453CBD1F9}" type="datetimeFigureOut">
              <a:rPr lang="en-US"/>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996E5C-6C26-9F48-A212-60575B539CB6}" type="slidenum">
              <a:rPr lang="en-US"/>
              <a:pPr/>
              <a:t>‹#›</a:t>
            </a:fld>
            <a:endParaRPr lang="en-US"/>
          </a:p>
        </p:txBody>
      </p:sp>
    </p:spTree>
    <p:extLst>
      <p:ext uri="{BB962C8B-B14F-4D97-AF65-F5344CB8AC3E}">
        <p14:creationId xmlns:p14="http://schemas.microsoft.com/office/powerpoint/2010/main" val="256029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7814739"/>
            <a:ext cx="64514733"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7814739"/>
            <a:ext cx="192708527"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309F64-78B6-2A43-8B26-6095FA228938}" type="datetimeFigureOut">
              <a:rPr lang="en-US"/>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527761-9988-7244-8575-C8FAB29DD961}" type="slidenum">
              <a:rPr lang="en-US"/>
              <a:pPr/>
              <a:t>‹#›</a:t>
            </a:fld>
            <a:endParaRPr lang="en-US"/>
          </a:p>
        </p:txBody>
      </p:sp>
    </p:spTree>
    <p:extLst>
      <p:ext uri="{BB962C8B-B14F-4D97-AF65-F5344CB8AC3E}">
        <p14:creationId xmlns:p14="http://schemas.microsoft.com/office/powerpoint/2010/main" val="22478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7C8ED6-0787-D24C-BE2D-5FB9F9012590}" type="datetimeFigureOut">
              <a:rPr lang="en-US"/>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63185E-D3E0-A54B-B8F8-700FE25761B3}" type="slidenum">
              <a:rPr lang="en-US"/>
              <a:pPr/>
              <a:t>‹#›</a:t>
            </a:fld>
            <a:endParaRPr lang="en-US"/>
          </a:p>
        </p:txBody>
      </p:sp>
    </p:spTree>
    <p:extLst>
      <p:ext uri="{BB962C8B-B14F-4D97-AF65-F5344CB8AC3E}">
        <p14:creationId xmlns:p14="http://schemas.microsoft.com/office/powerpoint/2010/main" val="206532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503469"/>
            <a:ext cx="43525440" cy="726440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5502472"/>
            <a:ext cx="43525440" cy="80009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A04710A-7873-AD4E-AA4D-560DCFB8E641}" type="datetimeFigureOut">
              <a:rPr lang="en-US"/>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52EA64-BEA0-2245-A0D1-42AA8E6693B5}" type="slidenum">
              <a:rPr lang="en-US"/>
              <a:pPr/>
              <a:t>‹#›</a:t>
            </a:fld>
            <a:endParaRPr lang="en-US"/>
          </a:p>
        </p:txBody>
      </p:sp>
    </p:spTree>
    <p:extLst>
      <p:ext uri="{BB962C8B-B14F-4D97-AF65-F5344CB8AC3E}">
        <p14:creationId xmlns:p14="http://schemas.microsoft.com/office/powerpoint/2010/main" val="175353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45516800"/>
            <a:ext cx="128611627"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45516800"/>
            <a:ext cx="128611633" cy="128735669"/>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C02082D-560C-F04B-A530-B3A8D5CDBCB2}" type="datetimeFigureOut">
              <a:rPr lang="en-US"/>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44FF0A-A9AB-994A-903C-49871D902E74}" type="slidenum">
              <a:rPr lang="en-US"/>
              <a:pPr/>
              <a:t>‹#›</a:t>
            </a:fld>
            <a:endParaRPr lang="en-US"/>
          </a:p>
        </p:txBody>
      </p:sp>
    </p:spTree>
    <p:extLst>
      <p:ext uri="{BB962C8B-B14F-4D97-AF65-F5344CB8AC3E}">
        <p14:creationId xmlns:p14="http://schemas.microsoft.com/office/powerpoint/2010/main" val="373164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608576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187269"/>
            <a:ext cx="22625053"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560320" y="11599333"/>
            <a:ext cx="22625053"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187269"/>
            <a:ext cx="22633940" cy="341206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6012143" y="11599333"/>
            <a:ext cx="22633940" cy="2107353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FB82EC7-E33C-114F-A28D-D59DB70E0BF0}" type="datetimeFigureOut">
              <a:rPr lang="en-US"/>
              <a:pPr/>
              <a:t>10/20/2017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645C317-332D-B14C-A796-1957F24DDADF}" type="slidenum">
              <a:rPr lang="en-US"/>
              <a:pPr/>
              <a:t>‹#›</a:t>
            </a:fld>
            <a:endParaRPr lang="en-US"/>
          </a:p>
        </p:txBody>
      </p:sp>
    </p:spTree>
    <p:extLst>
      <p:ext uri="{BB962C8B-B14F-4D97-AF65-F5344CB8AC3E}">
        <p14:creationId xmlns:p14="http://schemas.microsoft.com/office/powerpoint/2010/main" val="150702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F3AFD46-12CA-6641-A737-2F9E18D85CE0}" type="datetimeFigureOut">
              <a:rPr lang="en-US"/>
              <a:pPr/>
              <a:t>10/20/2017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E82338B-FB2A-E849-A99A-13DA8763D0FB}" type="slidenum">
              <a:rPr lang="en-US"/>
              <a:pPr/>
              <a:t>‹#›</a:t>
            </a:fld>
            <a:endParaRPr lang="en-US"/>
          </a:p>
        </p:txBody>
      </p:sp>
    </p:spTree>
    <p:extLst>
      <p:ext uri="{BB962C8B-B14F-4D97-AF65-F5344CB8AC3E}">
        <p14:creationId xmlns:p14="http://schemas.microsoft.com/office/powerpoint/2010/main" val="412287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F0375A9-823C-E443-A640-F5E9768573EE}" type="datetimeFigureOut">
              <a:rPr lang="en-US"/>
              <a:pPr/>
              <a:t>10/20/2017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B77C19C-F42E-BC4C-9C99-DC578C4ED10D}" type="slidenum">
              <a:rPr lang="en-US"/>
              <a:pPr/>
              <a:t>‹#›</a:t>
            </a:fld>
            <a:endParaRPr lang="en-US"/>
          </a:p>
        </p:txBody>
      </p:sp>
    </p:spTree>
    <p:extLst>
      <p:ext uri="{BB962C8B-B14F-4D97-AF65-F5344CB8AC3E}">
        <p14:creationId xmlns:p14="http://schemas.microsoft.com/office/powerpoint/2010/main" val="56949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456267"/>
            <a:ext cx="16846553" cy="619760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20020280" y="1456269"/>
            <a:ext cx="28625800" cy="3121660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7653869"/>
            <a:ext cx="16846553" cy="250190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B543DF-A76B-454E-B036-189D8A3344A1}" type="datetimeFigureOut">
              <a:rPr lang="en-US"/>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6D5C01-4737-3048-BA3C-1E5994D3810F}" type="slidenum">
              <a:rPr lang="en-US"/>
              <a:pPr/>
              <a:t>‹#›</a:t>
            </a:fld>
            <a:endParaRPr lang="en-US"/>
          </a:p>
        </p:txBody>
      </p:sp>
    </p:spTree>
    <p:extLst>
      <p:ext uri="{BB962C8B-B14F-4D97-AF65-F5344CB8AC3E}">
        <p14:creationId xmlns:p14="http://schemas.microsoft.com/office/powerpoint/2010/main" val="152002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0"/>
            <a:ext cx="30723840" cy="302260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268133"/>
            <a:ext cx="30723840" cy="2194560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a:p>
        </p:txBody>
      </p:sp>
      <p:sp>
        <p:nvSpPr>
          <p:cNvPr id="4" name="Text Placeholder 3"/>
          <p:cNvSpPr>
            <a:spLocks noGrp="1"/>
          </p:cNvSpPr>
          <p:nvPr>
            <p:ph type="body" sz="half" idx="2"/>
          </p:nvPr>
        </p:nvSpPr>
        <p:spPr>
          <a:xfrm>
            <a:off x="10036813" y="28625803"/>
            <a:ext cx="30723840" cy="429259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2B541B8-1D46-7E4A-960D-C703EE480E42}" type="datetimeFigureOut">
              <a:rPr lang="en-US"/>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9679AD-84B6-EC45-9B39-C2B2EAB62DF4}" type="slidenum">
              <a:rPr lang="en-US"/>
              <a:pPr/>
              <a:t>‹#›</a:t>
            </a:fld>
            <a:endParaRPr lang="en-US"/>
          </a:p>
        </p:txBody>
      </p:sp>
    </p:spTree>
    <p:extLst>
      <p:ext uri="{BB962C8B-B14F-4D97-AF65-F5344CB8AC3E}">
        <p14:creationId xmlns:p14="http://schemas.microsoft.com/office/powerpoint/2010/main" val="50821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465263"/>
            <a:ext cx="460851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60638" y="8534400"/>
            <a:ext cx="46085125" cy="2413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638" y="33901063"/>
            <a:ext cx="11947525" cy="1946275"/>
          </a:xfrm>
          <a:prstGeom prst="rect">
            <a:avLst/>
          </a:prstGeom>
        </p:spPr>
        <p:txBody>
          <a:bodyPr vert="horz" wrap="square" lIns="501612" tIns="250806" rIns="501612" bIns="250806" numCol="1" anchor="ctr" anchorCtr="0" compatLnSpc="1">
            <a:prstTxWarp prst="textNoShape">
              <a:avLst/>
            </a:prstTxWarp>
          </a:bodyPr>
          <a:lstStyle>
            <a:lvl1pPr>
              <a:defRPr sz="6600">
                <a:solidFill>
                  <a:srgbClr val="898989"/>
                </a:solidFill>
              </a:defRPr>
            </a:lvl1pPr>
          </a:lstStyle>
          <a:p>
            <a:fld id="{B57F3A42-5E15-6549-8C1E-D9CECB7F8DD4}" type="datetimeFigureOut">
              <a:rPr lang="en-US"/>
              <a:pPr/>
              <a:t>10/20/2017</a:t>
            </a:fld>
            <a:endParaRPr lang="en-US"/>
          </a:p>
        </p:txBody>
      </p:sp>
      <p:sp>
        <p:nvSpPr>
          <p:cNvPr id="5" name="Footer Placeholder 4"/>
          <p:cNvSpPr>
            <a:spLocks noGrp="1"/>
          </p:cNvSpPr>
          <p:nvPr>
            <p:ph type="ftr" sz="quarter" idx="3"/>
          </p:nvPr>
        </p:nvSpPr>
        <p:spPr>
          <a:xfrm>
            <a:off x="17495838" y="33901063"/>
            <a:ext cx="16214725" cy="1946275"/>
          </a:xfrm>
          <a:prstGeom prst="rect">
            <a:avLst/>
          </a:prstGeom>
        </p:spPr>
        <p:txBody>
          <a:bodyPr vert="horz" lIns="501612" tIns="250806" rIns="501612" bIns="250806" rtlCol="0" anchor="ctr"/>
          <a:lstStyle>
            <a:lvl1pPr algn="ctr" defTabSz="2508062" fontAlgn="auto">
              <a:spcBef>
                <a:spcPts val="0"/>
              </a:spcBef>
              <a:spcAft>
                <a:spcPts val="0"/>
              </a:spcAft>
              <a:defRPr sz="66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36698238" y="33901063"/>
            <a:ext cx="11947525" cy="1946275"/>
          </a:xfrm>
          <a:prstGeom prst="rect">
            <a:avLst/>
          </a:prstGeom>
        </p:spPr>
        <p:txBody>
          <a:bodyPr vert="horz" wrap="square" lIns="501612" tIns="250806" rIns="501612" bIns="250806" numCol="1" anchor="ctr" anchorCtr="0" compatLnSpc="1">
            <a:prstTxWarp prst="textNoShape">
              <a:avLst/>
            </a:prstTxWarp>
          </a:bodyPr>
          <a:lstStyle>
            <a:lvl1pPr algn="r">
              <a:defRPr sz="6600">
                <a:solidFill>
                  <a:srgbClr val="898989"/>
                </a:solidFill>
              </a:defRPr>
            </a:lvl1pPr>
          </a:lstStyle>
          <a:p>
            <a:fld id="{0A524F15-9855-744F-9A4A-320A2AB097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6663" rtl="0" fontAlgn="base">
        <a:spcBef>
          <a:spcPct val="0"/>
        </a:spcBef>
        <a:spcAft>
          <a:spcPct val="0"/>
        </a:spcAft>
        <a:defRPr sz="24100" kern="1200">
          <a:solidFill>
            <a:schemeClr val="tx1"/>
          </a:solidFill>
          <a:latin typeface="Arial Bold"/>
          <a:ea typeface="ＭＳ Ｐゴシック" charset="0"/>
          <a:cs typeface="Arial Bold"/>
        </a:defRPr>
      </a:lvl1pPr>
      <a:lvl2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2pPr>
      <a:lvl3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3pPr>
      <a:lvl4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4pPr>
      <a:lvl5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5pPr>
      <a:lvl6pPr marL="4572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6pPr>
      <a:lvl7pPr marL="9144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7pPr>
      <a:lvl8pPr marL="13716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8pPr>
      <a:lvl9pPr marL="18288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9pPr>
    </p:titleStyle>
    <p:bodyStyle>
      <a:lvl1pPr marL="1879600" indent="-1879600" algn="l" defTabSz="2506663" rtl="0" fontAlgn="base">
        <a:spcBef>
          <a:spcPct val="20000"/>
        </a:spcBef>
        <a:spcAft>
          <a:spcPct val="0"/>
        </a:spcAft>
        <a:buFont typeface="Arial" charset="0"/>
        <a:buChar char="•"/>
        <a:defRPr sz="17600" kern="1200">
          <a:solidFill>
            <a:schemeClr val="tx1"/>
          </a:solidFill>
          <a:latin typeface="+mn-lt"/>
          <a:ea typeface="ＭＳ Ｐゴシック" charset="0"/>
          <a:cs typeface="+mn-cs"/>
        </a:defRPr>
      </a:lvl1pPr>
      <a:lvl2pPr marL="4075113" indent="-1566863" algn="l" defTabSz="2506663" rtl="0" fontAlgn="base">
        <a:spcBef>
          <a:spcPct val="20000"/>
        </a:spcBef>
        <a:spcAft>
          <a:spcPct val="0"/>
        </a:spcAft>
        <a:buFont typeface="Arial" charset="0"/>
        <a:buChar char="–"/>
        <a:defRPr sz="15400" kern="1200">
          <a:solidFill>
            <a:schemeClr val="tx1"/>
          </a:solidFill>
          <a:latin typeface="+mn-lt"/>
          <a:ea typeface="ＭＳ Ｐゴシック" charset="0"/>
          <a:cs typeface="+mn-cs"/>
        </a:defRPr>
      </a:lvl2pPr>
      <a:lvl3pPr marL="6269038" indent="-1252538" algn="l" defTabSz="2506663" rtl="0" fontAlgn="base">
        <a:spcBef>
          <a:spcPct val="20000"/>
        </a:spcBef>
        <a:spcAft>
          <a:spcPct val="0"/>
        </a:spcAft>
        <a:buFont typeface="Arial" charset="0"/>
        <a:buChar char="•"/>
        <a:defRPr sz="13200" kern="1200">
          <a:solidFill>
            <a:schemeClr val="tx1"/>
          </a:solidFill>
          <a:latin typeface="+mn-lt"/>
          <a:ea typeface="ＭＳ Ｐゴシック" charset="0"/>
          <a:cs typeface="+mn-cs"/>
        </a:defRPr>
      </a:lvl3pPr>
      <a:lvl4pPr marL="877728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4pPr>
      <a:lvl5pPr marL="1128553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51206403" cy="37118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 name="TextBox 4"/>
          <p:cNvSpPr txBox="1">
            <a:spLocks noChangeArrowheads="1"/>
          </p:cNvSpPr>
          <p:nvPr/>
        </p:nvSpPr>
        <p:spPr bwMode="auto">
          <a:xfrm>
            <a:off x="11389443" y="655390"/>
            <a:ext cx="3756877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7200" b="1" dirty="0" smtClean="0">
                <a:solidFill>
                  <a:srgbClr val="AD122A"/>
                </a:solidFill>
                <a:latin typeface="Arial Bold" charset="0"/>
                <a:cs typeface="Arial Bold" charset="0"/>
              </a:rPr>
              <a:t>Sustaining a Program During Economic Hardships: UNMC </a:t>
            </a:r>
            <a:r>
              <a:rPr lang="en-US" sz="7200" b="1" dirty="0" smtClean="0">
                <a:latin typeface="Arial Bold" charset="0"/>
                <a:cs typeface="Arial Bold" charset="0"/>
              </a:rPr>
              <a:t>I</a:t>
            </a:r>
            <a:r>
              <a:rPr lang="en-US" sz="7200" b="1" dirty="0" smtClean="0">
                <a:solidFill>
                  <a:srgbClr val="AD122A"/>
                </a:solidFill>
                <a:latin typeface="Arial Bold" charset="0"/>
                <a:cs typeface="Arial Bold" charset="0"/>
              </a:rPr>
              <a:t> Nebraska Medicine’s</a:t>
            </a:r>
            <a:br>
              <a:rPr lang="en-US" sz="7200" b="1" dirty="0" smtClean="0">
                <a:solidFill>
                  <a:srgbClr val="AD122A"/>
                </a:solidFill>
                <a:latin typeface="Arial Bold" charset="0"/>
                <a:cs typeface="Arial Bold" charset="0"/>
              </a:rPr>
            </a:br>
            <a:r>
              <a:rPr lang="en-US" sz="7200" b="1" dirty="0" smtClean="0">
                <a:solidFill>
                  <a:srgbClr val="AD122A"/>
                </a:solidFill>
                <a:latin typeface="Arial Bold" charset="0"/>
                <a:cs typeface="Arial Bold" charset="0"/>
              </a:rPr>
              <a:t>Project SEARCH Gains Partners and Diversifies Funding</a:t>
            </a:r>
            <a:endParaRPr lang="en-US" sz="7200" b="1" dirty="0">
              <a:solidFill>
                <a:srgbClr val="AD122A"/>
              </a:solidFill>
              <a:latin typeface="Arial Bold" charset="0"/>
              <a:cs typeface="Arial Bold" charset="0"/>
            </a:endParaRPr>
          </a:p>
        </p:txBody>
      </p:sp>
      <p:sp>
        <p:nvSpPr>
          <p:cNvPr id="45" name="TextBox 5"/>
          <p:cNvSpPr txBox="1">
            <a:spLocks noChangeArrowheads="1"/>
          </p:cNvSpPr>
          <p:nvPr/>
        </p:nvSpPr>
        <p:spPr bwMode="auto">
          <a:xfrm>
            <a:off x="11389443" y="2997290"/>
            <a:ext cx="38241794"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6500" dirty="0" smtClean="0">
                <a:cs typeface="Arial" charset="0"/>
              </a:rPr>
              <a:t>Tara Harper, M.P.A., and Ian </a:t>
            </a:r>
            <a:r>
              <a:rPr lang="en-US" sz="6500" dirty="0" err="1" smtClean="0">
                <a:cs typeface="Arial" charset="0"/>
              </a:rPr>
              <a:t>Froemming</a:t>
            </a:r>
            <a:r>
              <a:rPr lang="en-US" sz="6500" dirty="0" smtClean="0">
                <a:cs typeface="Arial" charset="0"/>
              </a:rPr>
              <a:t/>
            </a:r>
            <a:br>
              <a:rPr lang="en-US" sz="6500" dirty="0" smtClean="0">
                <a:cs typeface="Arial" charset="0"/>
              </a:rPr>
            </a:br>
            <a:r>
              <a:rPr lang="en-US" sz="6500" dirty="0" smtClean="0">
                <a:cs typeface="Arial" charset="0"/>
              </a:rPr>
              <a:t>Munroe-Meyer Institute UCEDD, University </a:t>
            </a:r>
            <a:r>
              <a:rPr lang="en-US" sz="6500" dirty="0">
                <a:cs typeface="Arial" charset="0"/>
              </a:rPr>
              <a:t>of Nebraska Medical Center, Omaha, NE 68198</a:t>
            </a:r>
          </a:p>
        </p:txBody>
      </p:sp>
      <p:sp>
        <p:nvSpPr>
          <p:cNvPr id="47" name="Rectangle 46"/>
          <p:cNvSpPr>
            <a:spLocks noChangeArrowheads="1"/>
          </p:cNvSpPr>
          <p:nvPr/>
        </p:nvSpPr>
        <p:spPr bwMode="auto">
          <a:xfrm>
            <a:off x="1603375" y="7757213"/>
            <a:ext cx="15506700" cy="8366193"/>
          </a:xfrm>
          <a:prstGeom prst="rect">
            <a:avLst/>
          </a:prstGeom>
          <a:solidFill>
            <a:schemeClr val="bg1"/>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0" name="Rectangle 49"/>
          <p:cNvSpPr>
            <a:spLocks noChangeArrowheads="1"/>
          </p:cNvSpPr>
          <p:nvPr/>
        </p:nvSpPr>
        <p:spPr bwMode="auto">
          <a:xfrm>
            <a:off x="1597613" y="16921417"/>
            <a:ext cx="15541625" cy="9978432"/>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dirty="0">
              <a:solidFill>
                <a:schemeClr val="lt1"/>
              </a:solidFill>
              <a:latin typeface="+mn-lt"/>
              <a:ea typeface="+mn-ea"/>
            </a:endParaRPr>
          </a:p>
        </p:txBody>
      </p:sp>
      <p:sp>
        <p:nvSpPr>
          <p:cNvPr id="51" name="Rectangle 50"/>
          <p:cNvSpPr>
            <a:spLocks noChangeArrowheads="1"/>
          </p:cNvSpPr>
          <p:nvPr/>
        </p:nvSpPr>
        <p:spPr bwMode="auto">
          <a:xfrm>
            <a:off x="34756245" y="7757213"/>
            <a:ext cx="15123484" cy="15215936"/>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2" name="Rectangle 51"/>
          <p:cNvSpPr>
            <a:spLocks noChangeArrowheads="1"/>
          </p:cNvSpPr>
          <p:nvPr/>
        </p:nvSpPr>
        <p:spPr bwMode="auto">
          <a:xfrm>
            <a:off x="18189082" y="17517327"/>
            <a:ext cx="15123484" cy="17332544"/>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6" name="Rectangle 55"/>
          <p:cNvSpPr>
            <a:spLocks noChangeArrowheads="1"/>
          </p:cNvSpPr>
          <p:nvPr/>
        </p:nvSpPr>
        <p:spPr bwMode="auto">
          <a:xfrm>
            <a:off x="34823399" y="23870653"/>
            <a:ext cx="14989175" cy="10979218"/>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dirty="0">
              <a:solidFill>
                <a:schemeClr val="lt1"/>
              </a:solidFill>
              <a:latin typeface="+mn-lt"/>
              <a:ea typeface="+mn-ea"/>
            </a:endParaRPr>
          </a:p>
        </p:txBody>
      </p:sp>
      <p:sp>
        <p:nvSpPr>
          <p:cNvPr id="57" name="TextBox 18"/>
          <p:cNvSpPr txBox="1">
            <a:spLocks noChangeArrowheads="1"/>
          </p:cNvSpPr>
          <p:nvPr/>
        </p:nvSpPr>
        <p:spPr bwMode="auto">
          <a:xfrm>
            <a:off x="2641600" y="9110759"/>
            <a:ext cx="1343025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400" dirty="0" smtClean="0">
                <a:cs typeface="Arial" charset="0"/>
              </a:rPr>
              <a:t>Nebraska’s Home and Community-Based Services (HCBS) waiver programs for individuals with developmental disabilities (DD) drastically changed this year; leaving many individuals in limbo. State DD employment services transitioned to Vocational Rehabilitation (VR). This allowed the state to maximize federal funding. While it allows the state to serve more individuals waiting for services, many individuals are left vulnerable without services while VR attempts to </a:t>
            </a:r>
            <a:r>
              <a:rPr lang="en-US" sz="2400" dirty="0">
                <a:cs typeface="Arial" charset="0"/>
              </a:rPr>
              <a:t>increase their capacity to serve individuals with significant </a:t>
            </a:r>
            <a:r>
              <a:rPr lang="en-US" sz="2400" dirty="0" smtClean="0">
                <a:cs typeface="Arial" charset="0"/>
              </a:rPr>
              <a:t>disabilities.</a:t>
            </a:r>
          </a:p>
          <a:p>
            <a:endParaRPr lang="en-US" sz="2400" dirty="0">
              <a:cs typeface="Arial" charset="0"/>
            </a:endParaRPr>
          </a:p>
          <a:p>
            <a:r>
              <a:rPr lang="en-US" sz="2400" dirty="0" smtClean="0">
                <a:cs typeface="Arial" charset="0"/>
              </a:rPr>
              <a:t>The UNMC I Nebraska Medicine Project SEARCH program has proven to be an effective model for adults with significant disabilities. Proposed changes in the state could have devastated the program. In an attempt to be proactive, stakeholders decided to diversify and braid funding. This year, a school district was added to make the program a mixed-site (transition students and adults). By employing diversified funding sources the program became self-sustainable once again. The expanded partnership doubles the number of interns from last year; thus allowing the site to maximize its job site rotations. With an average employment rate of 92% at this site, plans to replicate the mixed-site model across the state are already in the works.</a:t>
            </a:r>
            <a:endParaRPr lang="en-US" sz="2400" dirty="0">
              <a:cs typeface="Arial" charset="0"/>
            </a:endParaRPr>
          </a:p>
        </p:txBody>
      </p:sp>
      <p:sp>
        <p:nvSpPr>
          <p:cNvPr id="63" name="TextBox 24"/>
          <p:cNvSpPr txBox="1">
            <a:spLocks noChangeArrowheads="1"/>
          </p:cNvSpPr>
          <p:nvPr/>
        </p:nvSpPr>
        <p:spPr bwMode="auto">
          <a:xfrm>
            <a:off x="18368100" y="18057168"/>
            <a:ext cx="1497523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4800" dirty="0" smtClean="0">
                <a:solidFill>
                  <a:srgbClr val="AD122A"/>
                </a:solidFill>
                <a:cs typeface="Arial" charset="0"/>
              </a:rPr>
              <a:t>UNMC </a:t>
            </a:r>
            <a:r>
              <a:rPr lang="en-US" sz="4800" dirty="0" smtClean="0">
                <a:cs typeface="Arial" charset="0"/>
              </a:rPr>
              <a:t>I</a:t>
            </a:r>
            <a:r>
              <a:rPr lang="en-US" sz="4800" dirty="0" smtClean="0">
                <a:solidFill>
                  <a:srgbClr val="AD122A"/>
                </a:solidFill>
                <a:cs typeface="Arial" charset="0"/>
              </a:rPr>
              <a:t> NE MEDICINE</a:t>
            </a:r>
          </a:p>
          <a:p>
            <a:pPr algn="ctr"/>
            <a:r>
              <a:rPr lang="en-US" sz="4800" dirty="0" smtClean="0">
                <a:solidFill>
                  <a:srgbClr val="AD122A"/>
                </a:solidFill>
                <a:cs typeface="Arial" charset="0"/>
              </a:rPr>
              <a:t>PROJECT SEARCH </a:t>
            </a:r>
          </a:p>
          <a:p>
            <a:pPr algn="ctr"/>
            <a:r>
              <a:rPr lang="en-US" sz="4800" dirty="0" smtClean="0">
                <a:solidFill>
                  <a:srgbClr val="AD122A"/>
                </a:solidFill>
                <a:cs typeface="Arial" charset="0"/>
              </a:rPr>
              <a:t>Funding Formula</a:t>
            </a:r>
            <a:endParaRPr lang="en-US" sz="4800" dirty="0">
              <a:solidFill>
                <a:srgbClr val="AD122A"/>
              </a:solidFill>
              <a:cs typeface="Arial" charset="0"/>
            </a:endParaRPr>
          </a:p>
        </p:txBody>
      </p:sp>
      <p:sp>
        <p:nvSpPr>
          <p:cNvPr id="64" name="TextBox 25"/>
          <p:cNvSpPr txBox="1">
            <a:spLocks noChangeArrowheads="1"/>
          </p:cNvSpPr>
          <p:nvPr/>
        </p:nvSpPr>
        <p:spPr bwMode="auto">
          <a:xfrm>
            <a:off x="19286538" y="20419078"/>
            <a:ext cx="13233400" cy="13357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457200" indent="-457200">
              <a:spcAft>
                <a:spcPts val="1200"/>
              </a:spcAft>
              <a:buFont typeface="Arial" panose="020B0604020202020204" pitchFamily="34" charset="0"/>
              <a:buChar char="•"/>
            </a:pPr>
            <a:r>
              <a:rPr lang="en-US" sz="2800" b="1" dirty="0" smtClean="0">
                <a:latin typeface="+mn-lt"/>
                <a:cs typeface="Arial" panose="020B0604020202020204" pitchFamily="34" charset="0"/>
              </a:rPr>
              <a:t>Braid </a:t>
            </a:r>
            <a:r>
              <a:rPr lang="en-US" sz="2800" dirty="0" smtClean="0">
                <a:latin typeface="+mn-lt"/>
                <a:cs typeface="Arial" panose="020B0604020202020204" pitchFamily="34" charset="0"/>
              </a:rPr>
              <a:t>– An offer was extended to the area public school district to become a partner of the UNMC I NE Medicine site. This allowed funds to be braided by having the school district reimburse the adult day service provider a third of the instructor’s salary. A fourth work-site skills trainer was also able to be hired. State Developmental Disability (DD) service dollars continue to fund the prevocational training program. Follow-along services after graduation are funded through Vocational Rehabilitation milestone payments. </a:t>
            </a:r>
          </a:p>
          <a:p>
            <a:pPr marL="457200" indent="-457200">
              <a:spcAft>
                <a:spcPts val="1200"/>
              </a:spcAft>
              <a:buFont typeface="Arial" panose="020B0604020202020204" pitchFamily="34" charset="0"/>
              <a:buChar char="•"/>
            </a:pPr>
            <a:r>
              <a:rPr lang="en-US" sz="2800" b="1" dirty="0" smtClean="0">
                <a:latin typeface="+mn-lt"/>
                <a:cs typeface="Arial" panose="020B0604020202020204" pitchFamily="34" charset="0"/>
              </a:rPr>
              <a:t>Blend </a:t>
            </a:r>
            <a:r>
              <a:rPr lang="en-US" sz="2800" dirty="0">
                <a:cs typeface="Arial" panose="020B0604020202020204" pitchFamily="34" charset="0"/>
              </a:rPr>
              <a:t>–</a:t>
            </a:r>
            <a:r>
              <a:rPr lang="en-US" sz="2800" dirty="0" smtClean="0">
                <a:latin typeface="+mn-lt"/>
                <a:cs typeface="Arial" panose="020B0604020202020204" pitchFamily="34" charset="0"/>
              </a:rPr>
              <a:t> Blended funding allowed resources to be provided at no cost to the interns and/or their families. The UCEDD continues to offer family resource coordination, technical assistance, and program administration. Unique internship rotations have been developed through collaborations at the Munroe-Meyer Institute (MMI); which have led to increased monetary program donations.</a:t>
            </a:r>
          </a:p>
          <a:p>
            <a:pPr marL="457200" indent="-457200">
              <a:spcAft>
                <a:spcPts val="1200"/>
              </a:spcAft>
              <a:buFont typeface="Arial" panose="020B0604020202020204" pitchFamily="34" charset="0"/>
              <a:buChar char="•"/>
            </a:pPr>
            <a:r>
              <a:rPr lang="en-US" sz="2800" b="1" dirty="0" smtClean="0">
                <a:latin typeface="+mn-lt"/>
                <a:cs typeface="Arial" panose="020B0604020202020204" pitchFamily="34" charset="0"/>
              </a:rPr>
              <a:t>Grow </a:t>
            </a:r>
            <a:r>
              <a:rPr lang="en-US" sz="2800" dirty="0">
                <a:cs typeface="Arial" panose="020B0604020202020204" pitchFamily="34" charset="0"/>
              </a:rPr>
              <a:t>–</a:t>
            </a:r>
            <a:r>
              <a:rPr lang="en-US" sz="2800" dirty="0" smtClean="0">
                <a:latin typeface="+mn-lt"/>
                <a:cs typeface="Arial" panose="020B0604020202020204" pitchFamily="34" charset="0"/>
              </a:rPr>
              <a:t> The age restriction was lifted last year in order to replicate a real work environment. With the additional work-site skills trainer and instructor’s salary support the class size increased to 14 interns this year. The site will max out at 20 interns by 2018. </a:t>
            </a:r>
          </a:p>
          <a:p>
            <a:pPr marL="457200" indent="-457200">
              <a:spcAft>
                <a:spcPts val="1200"/>
              </a:spcAft>
              <a:buFont typeface="Arial" panose="020B0604020202020204" pitchFamily="34" charset="0"/>
              <a:buChar char="•"/>
            </a:pPr>
            <a:r>
              <a:rPr lang="en-US" sz="2800" b="1" dirty="0" smtClean="0">
                <a:latin typeface="+mn-lt"/>
                <a:cs typeface="Arial" panose="020B0604020202020204" pitchFamily="34" charset="0"/>
              </a:rPr>
              <a:t>Invest </a:t>
            </a:r>
            <a:r>
              <a:rPr lang="en-US" sz="2800" dirty="0" smtClean="0">
                <a:cs typeface="Arial" panose="020B0604020202020204" pitchFamily="34" charset="0"/>
              </a:rPr>
              <a:t>–</a:t>
            </a:r>
            <a:r>
              <a:rPr lang="en-US" sz="2800" dirty="0" smtClean="0">
                <a:latin typeface="+mn-lt"/>
                <a:cs typeface="Arial" panose="020B0604020202020204" pitchFamily="34" charset="0"/>
              </a:rPr>
              <a:t> The mixed-site concept allowed the Department of Education to invest in their students upfront, with the idea of decreasing the amount of government spending for the individual over time. Project SEARCH graduates obtain employment, whether part-time or full-time, and typically decline traditional day services. Otherwise they attend day services, however, on a part-time basis. The same thing is applicable to the adult DD clients who go through Project SEARCH. </a:t>
            </a:r>
          </a:p>
          <a:p>
            <a:pPr marL="457200" indent="-457200">
              <a:spcAft>
                <a:spcPts val="1200"/>
              </a:spcAft>
              <a:buFont typeface="Arial" panose="020B0604020202020204" pitchFamily="34" charset="0"/>
              <a:buChar char="•"/>
            </a:pPr>
            <a:r>
              <a:rPr lang="en-US" sz="2800" b="1" dirty="0" smtClean="0">
                <a:latin typeface="+mn-lt"/>
                <a:cs typeface="Arial" panose="020B0604020202020204" pitchFamily="34" charset="0"/>
              </a:rPr>
              <a:t>Support Long-term</a:t>
            </a:r>
            <a:r>
              <a:rPr lang="en-US" sz="2800" b="1" dirty="0">
                <a:cs typeface="Arial" panose="020B0604020202020204" pitchFamily="34" charset="0"/>
              </a:rPr>
              <a:t> </a:t>
            </a:r>
            <a:r>
              <a:rPr lang="en-US" sz="2800" dirty="0">
                <a:cs typeface="Arial" panose="020B0604020202020204" pitchFamily="34" charset="0"/>
              </a:rPr>
              <a:t>– </a:t>
            </a:r>
            <a:r>
              <a:rPr lang="en-US" sz="2800" dirty="0" smtClean="0">
                <a:latin typeface="+mn-lt"/>
                <a:cs typeface="Arial" panose="020B0604020202020204" pitchFamily="34" charset="0"/>
              </a:rPr>
              <a:t>Long-term supports continue to allow graduates to maintain employment and/or seek advancement opportunities.</a:t>
            </a:r>
          </a:p>
          <a:p>
            <a:pPr marL="457200" indent="-457200">
              <a:spcAft>
                <a:spcPts val="1200"/>
              </a:spcAft>
              <a:buFont typeface="Arial" panose="020B0604020202020204" pitchFamily="34" charset="0"/>
              <a:buChar char="•"/>
            </a:pPr>
            <a:r>
              <a:rPr lang="en-US" sz="2800" b="1" dirty="0" smtClean="0">
                <a:latin typeface="+mn-lt"/>
                <a:cs typeface="Arial" panose="020B0604020202020204" pitchFamily="34" charset="0"/>
              </a:rPr>
              <a:t>Sustain</a:t>
            </a:r>
            <a:r>
              <a:rPr lang="en-US" sz="2800" b="1" dirty="0">
                <a:cs typeface="Arial" panose="020B0604020202020204" pitchFamily="34" charset="0"/>
              </a:rPr>
              <a:t> </a:t>
            </a:r>
            <a:r>
              <a:rPr lang="en-US" sz="2800" dirty="0">
                <a:cs typeface="Arial" panose="020B0604020202020204" pitchFamily="34" charset="0"/>
              </a:rPr>
              <a:t>– </a:t>
            </a:r>
            <a:r>
              <a:rPr lang="en-US" sz="2800" dirty="0" smtClean="0">
                <a:latin typeface="+mn-lt"/>
                <a:cs typeface="Arial" panose="020B0604020202020204" pitchFamily="34" charset="0"/>
              </a:rPr>
              <a:t>Braided funding through DD, Vocational Rehabilitation, and the Project SEARCH partners allowed the program to once again become self-sustainable.</a:t>
            </a:r>
          </a:p>
        </p:txBody>
      </p:sp>
      <p:sp>
        <p:nvSpPr>
          <p:cNvPr id="65" name="TextBox 26"/>
          <p:cNvSpPr txBox="1">
            <a:spLocks noChangeArrowheads="1"/>
          </p:cNvSpPr>
          <p:nvPr/>
        </p:nvSpPr>
        <p:spPr bwMode="auto">
          <a:xfrm>
            <a:off x="19355595" y="18136201"/>
            <a:ext cx="130952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endParaRPr lang="en-US" sz="2400" dirty="0">
              <a:cs typeface="Arial" charset="0"/>
            </a:endParaRPr>
          </a:p>
        </p:txBody>
      </p:sp>
      <p:sp>
        <p:nvSpPr>
          <p:cNvPr id="74" name="TextBox 36"/>
          <p:cNvSpPr txBox="1">
            <a:spLocks noChangeArrowheads="1"/>
          </p:cNvSpPr>
          <p:nvPr/>
        </p:nvSpPr>
        <p:spPr bwMode="auto">
          <a:xfrm>
            <a:off x="35328321" y="24317191"/>
            <a:ext cx="139033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smtClean="0">
                <a:solidFill>
                  <a:srgbClr val="AD122A"/>
                </a:solidFill>
                <a:cs typeface="Arial" charset="0"/>
              </a:rPr>
              <a:t>DISCUSSION</a:t>
            </a:r>
            <a:endParaRPr lang="en-US" sz="6000" dirty="0">
              <a:solidFill>
                <a:srgbClr val="AD122A"/>
              </a:solidFill>
              <a:cs typeface="Arial" charset="0"/>
            </a:endParaRPr>
          </a:p>
        </p:txBody>
      </p:sp>
      <p:sp>
        <p:nvSpPr>
          <p:cNvPr id="75" name="TextBox 37"/>
          <p:cNvSpPr txBox="1">
            <a:spLocks noChangeArrowheads="1"/>
          </p:cNvSpPr>
          <p:nvPr/>
        </p:nvSpPr>
        <p:spPr bwMode="auto">
          <a:xfrm>
            <a:off x="35644371" y="25533017"/>
            <a:ext cx="13230225" cy="846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marL="457200" indent="-457200">
              <a:buFont typeface="Arial" panose="020B0604020202020204" pitchFamily="34" charset="0"/>
              <a:buChar char="•"/>
            </a:pPr>
            <a:r>
              <a:rPr lang="en-US" sz="3400" dirty="0" smtClean="0">
                <a:cs typeface="Arial" charset="0"/>
              </a:rPr>
              <a:t>Advocacy to maintain DD funding is ongoing.</a:t>
            </a:r>
          </a:p>
          <a:p>
            <a:pPr marL="457200" indent="-457200">
              <a:buFont typeface="Arial" panose="020B0604020202020204" pitchFamily="34" charset="0"/>
              <a:buChar char="•"/>
            </a:pPr>
            <a:r>
              <a:rPr lang="en-US" sz="3400" dirty="0" smtClean="0">
                <a:cs typeface="Arial" charset="0"/>
              </a:rPr>
              <a:t>Permission was granted by each stakeholder before the school district was added.</a:t>
            </a:r>
          </a:p>
          <a:p>
            <a:pPr marL="457200" indent="-457200">
              <a:buFont typeface="Arial" panose="020B0604020202020204" pitchFamily="34" charset="0"/>
              <a:buChar char="•"/>
            </a:pPr>
            <a:r>
              <a:rPr lang="en-US" sz="3400" dirty="0" smtClean="0">
                <a:cs typeface="Arial" charset="0"/>
              </a:rPr>
              <a:t>Regular meetings have to be held to make sure everyone is on the same page.</a:t>
            </a:r>
          </a:p>
          <a:p>
            <a:pPr marL="457200" indent="-457200">
              <a:buFont typeface="Arial" panose="020B0604020202020204" pitchFamily="34" charset="0"/>
              <a:buChar char="•"/>
            </a:pPr>
            <a:r>
              <a:rPr lang="en-US" sz="3400" dirty="0" smtClean="0">
                <a:cs typeface="Arial" charset="0"/>
              </a:rPr>
              <a:t>Negotiations with partners have to occur before a MOU is revised.</a:t>
            </a:r>
          </a:p>
          <a:p>
            <a:pPr marL="457200" indent="-457200">
              <a:buFont typeface="Arial" panose="020B0604020202020204" pitchFamily="34" charset="0"/>
              <a:buChar char="•"/>
            </a:pPr>
            <a:r>
              <a:rPr lang="en-US" sz="3400" dirty="0" smtClean="0">
                <a:cs typeface="Arial" charset="0"/>
              </a:rPr>
              <a:t>Exercises to reenergize stakeholders need to take place to keep the team strong.</a:t>
            </a:r>
          </a:p>
          <a:p>
            <a:pPr marL="457200" indent="-457200">
              <a:buFont typeface="Arial" panose="020B0604020202020204" pitchFamily="34" charset="0"/>
              <a:buChar char="•"/>
            </a:pPr>
            <a:r>
              <a:rPr lang="en-US" sz="3400" dirty="0" smtClean="0">
                <a:cs typeface="Arial" charset="0"/>
              </a:rPr>
              <a:t>A sustainability plan has to be drafted and implemented prior to a new partner coming on board.</a:t>
            </a:r>
          </a:p>
          <a:p>
            <a:pPr marL="457200" indent="-457200">
              <a:buFont typeface="Arial" panose="020B0604020202020204" pitchFamily="34" charset="0"/>
              <a:buChar char="•"/>
            </a:pPr>
            <a:r>
              <a:rPr lang="en-US" sz="3400" dirty="0" smtClean="0">
                <a:cs typeface="Arial" charset="0"/>
              </a:rPr>
              <a:t>Opportunity to fundraise have brought with them additional funds to purchase assistive technology for interns.</a:t>
            </a:r>
          </a:p>
          <a:p>
            <a:pPr marL="457200" indent="-457200">
              <a:buFont typeface="Arial" panose="020B0604020202020204" pitchFamily="34" charset="0"/>
              <a:buChar char="•"/>
            </a:pPr>
            <a:r>
              <a:rPr lang="en-US" sz="3400" dirty="0" smtClean="0">
                <a:cs typeface="Arial" charset="0"/>
              </a:rPr>
              <a:t>With the larger class size, comes the opportunity for the UCEDD to provide reimbursable job coaching services as a subcontractor with the adult DD service providers.</a:t>
            </a:r>
          </a:p>
        </p:txBody>
      </p:sp>
      <p:sp>
        <p:nvSpPr>
          <p:cNvPr id="79" name="TextBox 42"/>
          <p:cNvSpPr txBox="1">
            <a:spLocks noChangeArrowheads="1"/>
          </p:cNvSpPr>
          <p:nvPr/>
        </p:nvSpPr>
        <p:spPr bwMode="auto">
          <a:xfrm>
            <a:off x="2641600" y="8065883"/>
            <a:ext cx="1390173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5400" dirty="0">
                <a:solidFill>
                  <a:srgbClr val="AD122A"/>
                </a:solidFill>
                <a:cs typeface="Arial" charset="0"/>
              </a:rPr>
              <a:t>ABSTRACT</a:t>
            </a:r>
          </a:p>
        </p:txBody>
      </p:sp>
      <p:cxnSp>
        <p:nvCxnSpPr>
          <p:cNvPr id="80" name="Straight Connector 79"/>
          <p:cNvCxnSpPr/>
          <p:nvPr/>
        </p:nvCxnSpPr>
        <p:spPr>
          <a:xfrm>
            <a:off x="10160365" y="542991"/>
            <a:ext cx="0" cy="5408045"/>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9631" y="34929763"/>
            <a:ext cx="2817813" cy="1143000"/>
          </a:xfrm>
          <a:prstGeom prst="rect">
            <a:avLst/>
          </a:prstGeom>
        </p:spPr>
      </p:pic>
      <p:pic>
        <p:nvPicPr>
          <p:cNvPr id="3" name="Picture 2" descr="UNMC_Dept_Acronym_Primary_M-MI_2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199" y="952500"/>
            <a:ext cx="7662333" cy="2298700"/>
          </a:xfrm>
          <a:prstGeom prst="rect">
            <a:avLst/>
          </a:prstGeom>
        </p:spPr>
      </p:pic>
      <p:sp>
        <p:nvSpPr>
          <p:cNvPr id="17" name="TextBox 16"/>
          <p:cNvSpPr txBox="1"/>
          <p:nvPr/>
        </p:nvSpPr>
        <p:spPr>
          <a:xfrm>
            <a:off x="4230697" y="17260329"/>
            <a:ext cx="10635915" cy="1015663"/>
          </a:xfrm>
          <a:prstGeom prst="rect">
            <a:avLst/>
          </a:prstGeom>
          <a:noFill/>
        </p:spPr>
        <p:txBody>
          <a:bodyPr wrap="square" rtlCol="0">
            <a:spAutoFit/>
          </a:bodyPr>
          <a:lstStyle/>
          <a:p>
            <a:pPr algn="ctr"/>
            <a:r>
              <a:rPr lang="en-US" sz="6000" dirty="0" smtClean="0">
                <a:solidFill>
                  <a:srgbClr val="AD122A"/>
                </a:solidFill>
                <a:cs typeface="Arial" charset="0"/>
              </a:rPr>
              <a:t>GOALS</a:t>
            </a:r>
            <a:endParaRPr lang="en-US" sz="6000" dirty="0">
              <a:solidFill>
                <a:srgbClr val="AD122A"/>
              </a:solidFill>
              <a:cs typeface="Arial" charset="0"/>
            </a:endParaRPr>
          </a:p>
        </p:txBody>
      </p:sp>
      <p:sp>
        <p:nvSpPr>
          <p:cNvPr id="33" name="TextBox 18"/>
          <p:cNvSpPr txBox="1">
            <a:spLocks noChangeArrowheads="1"/>
          </p:cNvSpPr>
          <p:nvPr/>
        </p:nvSpPr>
        <p:spPr bwMode="auto">
          <a:xfrm>
            <a:off x="2877344" y="18272880"/>
            <a:ext cx="13430250" cy="8279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b="1" dirty="0">
                <a:cs typeface="Arial" charset="0"/>
              </a:rPr>
              <a:t>Goal One: </a:t>
            </a:r>
            <a:r>
              <a:rPr lang="en-US" sz="2800" i="1" dirty="0">
                <a:cs typeface="Arial" charset="0"/>
              </a:rPr>
              <a:t>Sustainability</a:t>
            </a:r>
            <a:r>
              <a:rPr lang="en-US" sz="2800" dirty="0">
                <a:cs typeface="Arial" charset="0"/>
              </a:rPr>
              <a:t> – Support interns post-graduation and throughout their career; which will set our program apart from transition only sites. Through Developmental Disability Services and Vocational Rehabilitation funding, the partner school district and adult providers will be able to teach prevocational skills along with helping interns to maintain employment long-term post graduation.</a:t>
            </a:r>
          </a:p>
          <a:p>
            <a:endParaRPr lang="en-US" sz="2800" dirty="0">
              <a:cs typeface="Arial" charset="0"/>
            </a:endParaRPr>
          </a:p>
          <a:p>
            <a:r>
              <a:rPr lang="en-US" sz="2800" b="1" dirty="0">
                <a:cs typeface="Arial" charset="0"/>
              </a:rPr>
              <a:t>Goal Two: </a:t>
            </a:r>
            <a:r>
              <a:rPr lang="en-US" sz="2800" i="1" dirty="0">
                <a:cs typeface="Arial" charset="0"/>
              </a:rPr>
              <a:t>Employment Impact for Transition Students Using Follow-along Services and Job Coaching in Lieu of Traditional Day Services </a:t>
            </a:r>
            <a:r>
              <a:rPr lang="en-US" sz="2800" dirty="0">
                <a:cs typeface="Arial" charset="0"/>
              </a:rPr>
              <a:t>– In an effort to eradicate sheltered workshops in our state, more people with intellectual and developmental disabilities need to join the general workforce. Project SEARCH is a proven model for </a:t>
            </a:r>
            <a:r>
              <a:rPr lang="en-US" sz="2800" dirty="0" smtClean="0">
                <a:cs typeface="Arial" charset="0"/>
              </a:rPr>
              <a:t>transition age students (i.e., 18 to 21 years of age) and individuals preparing to </a:t>
            </a:r>
            <a:r>
              <a:rPr lang="en-US" sz="2800" dirty="0">
                <a:cs typeface="Arial" charset="0"/>
              </a:rPr>
              <a:t>transition from sheltered workshops </a:t>
            </a:r>
            <a:r>
              <a:rPr lang="en-US" sz="2800" dirty="0" smtClean="0">
                <a:cs typeface="Arial" charset="0"/>
              </a:rPr>
              <a:t>into </a:t>
            </a:r>
            <a:r>
              <a:rPr lang="en-US" sz="2800" dirty="0">
                <a:cs typeface="Arial" charset="0"/>
              </a:rPr>
              <a:t>competitive </a:t>
            </a:r>
            <a:r>
              <a:rPr lang="en-US" sz="2800" dirty="0" smtClean="0">
                <a:cs typeface="Arial" charset="0"/>
              </a:rPr>
              <a:t>employment (i.e., 21 to 65 years of age). </a:t>
            </a:r>
            <a:r>
              <a:rPr lang="en-US" sz="2800" dirty="0">
                <a:cs typeface="Arial" charset="0"/>
              </a:rPr>
              <a:t>Implement the model with 100% integrity to assist interns in obtaining competitive employment, thus decreasing the need for sheltered workshops.</a:t>
            </a:r>
          </a:p>
          <a:p>
            <a:endParaRPr lang="en-US" sz="2800" b="1" dirty="0">
              <a:cs typeface="Arial" charset="0"/>
            </a:endParaRPr>
          </a:p>
          <a:p>
            <a:r>
              <a:rPr lang="en-US" sz="2800" b="1" dirty="0">
                <a:cs typeface="Arial" charset="0"/>
              </a:rPr>
              <a:t>Goal Three: </a:t>
            </a:r>
            <a:r>
              <a:rPr lang="en-US" sz="2800" i="1" dirty="0">
                <a:cs typeface="Arial" charset="0"/>
              </a:rPr>
              <a:t>Network to Find Community Employment</a:t>
            </a:r>
            <a:r>
              <a:rPr lang="en-US" sz="2800" dirty="0">
                <a:cs typeface="Arial" charset="0"/>
              </a:rPr>
              <a:t> – With the growing number of people who are in need of employment it is important that we continue to network, find jobs of varying abilities and interests, and create pipelines to employment by collaborating with local businesses.</a:t>
            </a:r>
          </a:p>
        </p:txBody>
      </p:sp>
      <p:grpSp>
        <p:nvGrpSpPr>
          <p:cNvPr id="1045" name="Group 21"/>
          <p:cNvGrpSpPr>
            <a:grpSpLocks/>
          </p:cNvGrpSpPr>
          <p:nvPr/>
        </p:nvGrpSpPr>
        <p:grpSpPr bwMode="auto">
          <a:xfrm>
            <a:off x="9525" y="6350"/>
            <a:ext cx="4057650" cy="323850"/>
            <a:chOff x="4170" y="8205"/>
            <a:chExt cx="6390" cy="510"/>
          </a:xfrm>
        </p:grpSpPr>
        <p:grpSp>
          <p:nvGrpSpPr>
            <p:cNvPr id="1047" name="Group 23"/>
            <p:cNvGrpSpPr>
              <a:grpSpLocks/>
            </p:cNvGrpSpPr>
            <p:nvPr/>
          </p:nvGrpSpPr>
          <p:grpSpPr bwMode="auto">
            <a:xfrm>
              <a:off x="4170" y="8205"/>
              <a:ext cx="6390" cy="510"/>
              <a:chOff x="4170" y="8205"/>
              <a:chExt cx="6390" cy="510"/>
            </a:xfrm>
          </p:grpSpPr>
        </p:grpSp>
      </p:grpSp>
      <p:sp>
        <p:nvSpPr>
          <p:cNvPr id="4" name="TextBox 3"/>
          <p:cNvSpPr txBox="1"/>
          <p:nvPr/>
        </p:nvSpPr>
        <p:spPr>
          <a:xfrm>
            <a:off x="35166527" y="17517327"/>
            <a:ext cx="14407696" cy="5078313"/>
          </a:xfrm>
          <a:prstGeom prst="rect">
            <a:avLst/>
          </a:prstGeom>
          <a:noFill/>
        </p:spPr>
        <p:txBody>
          <a:bodyPr wrap="square" rtlCol="0">
            <a:spAutoFit/>
          </a:bodyPr>
          <a:lstStyle/>
          <a:p>
            <a:pPr algn="ctr"/>
            <a:r>
              <a:rPr lang="en-US" sz="3600" dirty="0" smtClean="0"/>
              <a:t>“Project SEARCH helped me quite a bit with everything from learning how to do office work to housekeeping. I got a great job working for MMI (Munroe-Meyer Institute) through Project SEARCH. I want to be around people more than being in bundles of people that do piece work after piece work after piece work everyday. Here I can do three different jobs in one day and get paid for it.”</a:t>
            </a:r>
            <a:r>
              <a:rPr lang="en-US" sz="3600" dirty="0"/>
              <a:t/>
            </a:r>
            <a:br>
              <a:rPr lang="en-US" sz="3600" dirty="0"/>
            </a:br>
            <a:r>
              <a:rPr lang="en-US" sz="3600" b="1" dirty="0" smtClean="0">
                <a:solidFill>
                  <a:srgbClr val="AD122A"/>
                </a:solidFill>
                <a:latin typeface="Arial Bold" charset="0"/>
                <a:cs typeface="Arial Bold" charset="0"/>
              </a:rPr>
              <a:t>~ Cheryl Lux</a:t>
            </a:r>
            <a:br>
              <a:rPr lang="en-US" sz="3600" b="1" dirty="0" smtClean="0">
                <a:solidFill>
                  <a:srgbClr val="AD122A"/>
                </a:solidFill>
                <a:latin typeface="Arial Bold" charset="0"/>
                <a:cs typeface="Arial Bold" charset="0"/>
              </a:rPr>
            </a:br>
            <a:r>
              <a:rPr lang="en-US" sz="3600" b="1" dirty="0" smtClean="0">
                <a:solidFill>
                  <a:srgbClr val="AD122A"/>
                </a:solidFill>
                <a:latin typeface="Arial Bold" charset="0"/>
                <a:cs typeface="Arial Bold" charset="0"/>
              </a:rPr>
              <a:t>Project SEARCH Graduate and Internship Site Mentor</a:t>
            </a:r>
            <a:endParaRPr lang="en-US" sz="3600" b="1" dirty="0">
              <a:cs typeface="Arial" charset="0"/>
            </a:endParaRPr>
          </a:p>
          <a:p>
            <a:endParaRPr lang="en-US" sz="36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8712775" y="10577850"/>
            <a:ext cx="7315200" cy="5486400"/>
          </a:xfrm>
          <a:prstGeom prst="rect">
            <a:avLst/>
          </a:prstGeom>
        </p:spPr>
      </p:pic>
      <p:sp>
        <p:nvSpPr>
          <p:cNvPr id="55" name="TextBox 24"/>
          <p:cNvSpPr txBox="1">
            <a:spLocks noChangeArrowheads="1"/>
          </p:cNvSpPr>
          <p:nvPr/>
        </p:nvSpPr>
        <p:spPr bwMode="auto">
          <a:xfrm>
            <a:off x="35166528" y="8153887"/>
            <a:ext cx="1440769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5600" dirty="0" smtClean="0">
                <a:solidFill>
                  <a:srgbClr val="AD122A"/>
                </a:solidFill>
                <a:cs typeface="Arial" charset="0"/>
              </a:rPr>
              <a:t>MAXIMIZING LEARNING OPPORTUNITIES</a:t>
            </a:r>
            <a:endParaRPr lang="en-US" sz="5600" dirty="0">
              <a:solidFill>
                <a:srgbClr val="AD122A"/>
              </a:solidFill>
              <a:cs typeface="Arial" charset="0"/>
            </a:endParaRPr>
          </a:p>
        </p:txBody>
      </p:sp>
      <p:sp>
        <p:nvSpPr>
          <p:cNvPr id="34" name="Rectangle 33"/>
          <p:cNvSpPr>
            <a:spLocks noChangeArrowheads="1"/>
          </p:cNvSpPr>
          <p:nvPr/>
        </p:nvSpPr>
        <p:spPr bwMode="auto">
          <a:xfrm>
            <a:off x="18102368" y="7762196"/>
            <a:ext cx="15210198" cy="9043701"/>
          </a:xfrm>
          <a:prstGeom prst="rect">
            <a:avLst/>
          </a:prstGeom>
          <a:solidFill>
            <a:schemeClr val="accent6">
              <a:lumMod val="50000"/>
            </a:schemeClr>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45185" y="8021115"/>
            <a:ext cx="11870057" cy="8525861"/>
          </a:xfrm>
          <a:prstGeom prst="rect">
            <a:avLst/>
          </a:prstGeom>
          <a:ln>
            <a:noFill/>
          </a:ln>
        </p:spPr>
      </p:pic>
      <p:sp>
        <p:nvSpPr>
          <p:cNvPr id="37" name="Rectangle 36"/>
          <p:cNvSpPr>
            <a:spLocks noChangeArrowheads="1"/>
          </p:cNvSpPr>
          <p:nvPr/>
        </p:nvSpPr>
        <p:spPr bwMode="auto">
          <a:xfrm>
            <a:off x="1597612" y="27504737"/>
            <a:ext cx="15541625" cy="7345134"/>
          </a:xfrm>
          <a:prstGeom prst="rect">
            <a:avLst/>
          </a:prstGeom>
          <a:solidFill>
            <a:srgbClr val="FFFFFF"/>
          </a:solidFill>
          <a:ln w="25400">
            <a:solidFill>
              <a:srgbClr val="AD122A"/>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dirty="0">
              <a:solidFill>
                <a:schemeClr val="lt1"/>
              </a:solidFill>
              <a:latin typeface="+mn-lt"/>
              <a:ea typeface="+mn-ea"/>
            </a:endParaRPr>
          </a:p>
        </p:txBody>
      </p:sp>
      <p:graphicFrame>
        <p:nvGraphicFramePr>
          <p:cNvPr id="36" name="Chart 35"/>
          <p:cNvGraphicFramePr>
            <a:graphicFrameLocks/>
          </p:cNvGraphicFramePr>
          <p:nvPr>
            <p:extLst>
              <p:ext uri="{D42A27DB-BD31-4B8C-83A1-F6EECF244321}">
                <p14:modId xmlns:p14="http://schemas.microsoft.com/office/powerpoint/2010/main" val="1251420041"/>
              </p:ext>
            </p:extLst>
          </p:nvPr>
        </p:nvGraphicFramePr>
        <p:xfrm>
          <a:off x="3352800" y="27697861"/>
          <a:ext cx="12719050" cy="696401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6585"/>
      </a:dk2>
      <a:lt2>
        <a:srgbClr val="D9DBDB"/>
      </a:lt2>
      <a:accent1>
        <a:srgbClr val="D9DBDB"/>
      </a:accent1>
      <a:accent2>
        <a:srgbClr val="C3092C"/>
      </a:accent2>
      <a:accent3>
        <a:srgbClr val="C7C71F"/>
      </a:accent3>
      <a:accent4>
        <a:srgbClr val="D76E22"/>
      </a:accent4>
      <a:accent5>
        <a:srgbClr val="006585"/>
      </a:accent5>
      <a:accent6>
        <a:srgbClr val="525353"/>
      </a:accent6>
      <a:hlink>
        <a:srgbClr val="006585"/>
      </a:hlink>
      <a:folHlink>
        <a:srgbClr val="D76E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4703</TotalTime>
  <Words>994</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Arial Bold</vt:lpstr>
      <vt:lpstr>Calibri</vt:lpstr>
      <vt:lpstr>Office Theme</vt:lpstr>
      <vt:lpstr>PowerPoint Presentation</vt:lpstr>
    </vt:vector>
  </TitlesOfParts>
  <Company>Metro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Waples</dc:creator>
  <cp:lastModifiedBy>Tara Harper</cp:lastModifiedBy>
  <cp:revision>149</cp:revision>
  <cp:lastPrinted>2017-10-20T19:48:05Z</cp:lastPrinted>
  <dcterms:created xsi:type="dcterms:W3CDTF">2010-12-02T21:49:18Z</dcterms:created>
  <dcterms:modified xsi:type="dcterms:W3CDTF">2017-10-20T20:14:03Z</dcterms:modified>
</cp:coreProperties>
</file>